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9"/>
  </p:notesMasterIdLst>
  <p:handoutMasterIdLst>
    <p:handoutMasterId r:id="rId40"/>
  </p:handoutMasterIdLst>
  <p:sldIdLst>
    <p:sldId id="854" r:id="rId5"/>
    <p:sldId id="861" r:id="rId6"/>
    <p:sldId id="862" r:id="rId7"/>
    <p:sldId id="884" r:id="rId8"/>
    <p:sldId id="871" r:id="rId9"/>
    <p:sldId id="872" r:id="rId10"/>
    <p:sldId id="885" r:id="rId11"/>
    <p:sldId id="886" r:id="rId12"/>
    <p:sldId id="887" r:id="rId13"/>
    <p:sldId id="888" r:id="rId14"/>
    <p:sldId id="889" r:id="rId15"/>
    <p:sldId id="1028" r:id="rId16"/>
    <p:sldId id="890" r:id="rId17"/>
    <p:sldId id="859" r:id="rId18"/>
    <p:sldId id="1010" r:id="rId19"/>
    <p:sldId id="867" r:id="rId20"/>
    <p:sldId id="869" r:id="rId21"/>
    <p:sldId id="868" r:id="rId22"/>
    <p:sldId id="476" r:id="rId23"/>
    <p:sldId id="870" r:id="rId24"/>
    <p:sldId id="1011" r:id="rId25"/>
    <p:sldId id="1012" r:id="rId26"/>
    <p:sldId id="1013" r:id="rId27"/>
    <p:sldId id="860" r:id="rId28"/>
    <p:sldId id="1014" r:id="rId29"/>
    <p:sldId id="873" r:id="rId30"/>
    <p:sldId id="1015" r:id="rId31"/>
    <p:sldId id="874" r:id="rId32"/>
    <p:sldId id="1016" r:id="rId33"/>
    <p:sldId id="875" r:id="rId34"/>
    <p:sldId id="876" r:id="rId35"/>
    <p:sldId id="877" r:id="rId36"/>
    <p:sldId id="1026" r:id="rId37"/>
    <p:sldId id="1027" r:id="rId3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52"/>
    <p:restoredTop sz="96970"/>
  </p:normalViewPr>
  <p:slideViewPr>
    <p:cSldViewPr snapToObjects="1">
      <p:cViewPr varScale="1">
        <p:scale>
          <a:sx n="200" d="100"/>
          <a:sy n="200" d="100"/>
        </p:scale>
        <p:origin x="98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9/25/22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10592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179266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15</a:t>
            </a:fld>
            <a:endParaRPr lang="en-US" altLang="en-US"/>
          </a:p>
        </p:txBody>
      </p:sp>
    </p:spTree>
    <p:extLst>
      <p:ext uri="{BB962C8B-B14F-4D97-AF65-F5344CB8AC3E}">
        <p14:creationId xmlns:p14="http://schemas.microsoft.com/office/powerpoint/2010/main" val="420366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52061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3a – REST,  PaaS</a:t>
            </a:r>
            <a:br>
              <a:rPr lang="en-US" altLang="en-US" sz="1050" i="1"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3a: REST, PaaS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404655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87250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DB3C-295D-E034-4FA5-46AD2ED68C66}"/>
              </a:ext>
            </a:extLst>
          </p:cNvPr>
          <p:cNvSpPr>
            <a:spLocks noGrp="1"/>
          </p:cNvSpPr>
          <p:nvPr>
            <p:ph type="title"/>
          </p:nvPr>
        </p:nvSpPr>
        <p:spPr/>
        <p:txBody>
          <a:bodyPr/>
          <a:lstStyle/>
          <a:p>
            <a:endParaRPr lang="en-US"/>
          </a:p>
        </p:txBody>
      </p:sp>
      <p:sp>
        <p:nvSpPr>
          <p:cNvPr id="5" name="Can 4">
            <a:extLst>
              <a:ext uri="{FF2B5EF4-FFF2-40B4-BE49-F238E27FC236}">
                <a16:creationId xmlns:a16="http://schemas.microsoft.com/office/drawing/2014/main" id="{5A39529A-3AB9-CFBF-316D-30ABC2AAA33C}"/>
              </a:ext>
            </a:extLst>
          </p:cNvPr>
          <p:cNvSpPr/>
          <p:nvPr/>
        </p:nvSpPr>
        <p:spPr>
          <a:xfrm>
            <a:off x="6248400" y="3257550"/>
            <a:ext cx="6858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FCB889-B556-8EEB-F52A-DF6D6FA09DA9}"/>
              </a:ext>
            </a:extLst>
          </p:cNvPr>
          <p:cNvSpPr/>
          <p:nvPr/>
        </p:nvSpPr>
        <p:spPr>
          <a:xfrm>
            <a:off x="5943600" y="2305050"/>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9F0C7EF-BCF3-71A0-BB88-A59CB398951D}"/>
              </a:ext>
            </a:extLst>
          </p:cNvPr>
          <p:cNvCxnSpPr>
            <a:stCxn id="7" idx="2"/>
            <a:endCxn id="5" idx="1"/>
          </p:cNvCxnSpPr>
          <p:nvPr/>
        </p:nvCxnSpPr>
        <p:spPr>
          <a:xfrm>
            <a:off x="6591300" y="2990850"/>
            <a:ext cx="0" cy="266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Can 9">
            <a:extLst>
              <a:ext uri="{FF2B5EF4-FFF2-40B4-BE49-F238E27FC236}">
                <a16:creationId xmlns:a16="http://schemas.microsoft.com/office/drawing/2014/main" id="{2ABBD2EC-63BA-C149-C023-475C6F099790}"/>
              </a:ext>
            </a:extLst>
          </p:cNvPr>
          <p:cNvSpPr/>
          <p:nvPr/>
        </p:nvSpPr>
        <p:spPr>
          <a:xfrm>
            <a:off x="4114800" y="1508034"/>
            <a:ext cx="6858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3202B3-E23F-4E71-E1DC-41F3F86F6938}"/>
              </a:ext>
            </a:extLst>
          </p:cNvPr>
          <p:cNvSpPr/>
          <p:nvPr/>
        </p:nvSpPr>
        <p:spPr>
          <a:xfrm>
            <a:off x="3810000" y="517434"/>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A48126B-E951-367D-8B76-8FC8D24BAEE0}"/>
              </a:ext>
            </a:extLst>
          </p:cNvPr>
          <p:cNvCxnSpPr>
            <a:stCxn id="11" idx="2"/>
            <a:endCxn id="10" idx="1"/>
          </p:cNvCxnSpPr>
          <p:nvPr/>
        </p:nvCxnSpPr>
        <p:spPr>
          <a:xfrm>
            <a:off x="4457700" y="1203234"/>
            <a:ext cx="0" cy="304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D631542-1436-85C5-76D3-FD1D04C48F70}"/>
              </a:ext>
            </a:extLst>
          </p:cNvPr>
          <p:cNvCxnSpPr>
            <a:cxnSpLocks/>
            <a:stCxn id="11" idx="2"/>
          </p:cNvCxnSpPr>
          <p:nvPr/>
        </p:nvCxnSpPr>
        <p:spPr>
          <a:xfrm>
            <a:off x="4457700" y="1203234"/>
            <a:ext cx="1943100" cy="106371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B2318430-6719-7A67-5DAA-4AFBB9481CA9}"/>
              </a:ext>
            </a:extLst>
          </p:cNvPr>
          <p:cNvSpPr/>
          <p:nvPr/>
        </p:nvSpPr>
        <p:spPr>
          <a:xfrm>
            <a:off x="7162800" y="517434"/>
            <a:ext cx="1295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46505C5-253D-EDB5-15FD-4FD45258BA13}"/>
              </a:ext>
            </a:extLst>
          </p:cNvPr>
          <p:cNvCxnSpPr>
            <a:cxnSpLocks/>
            <a:endCxn id="16" idx="1"/>
          </p:cNvCxnSpPr>
          <p:nvPr/>
        </p:nvCxnSpPr>
        <p:spPr>
          <a:xfrm>
            <a:off x="5067300" y="853984"/>
            <a:ext cx="2095500" cy="63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6DA609F-7D3E-83ED-69BC-39ED491D2631}"/>
              </a:ext>
            </a:extLst>
          </p:cNvPr>
          <p:cNvSpPr/>
          <p:nvPr/>
        </p:nvSpPr>
        <p:spPr>
          <a:xfrm>
            <a:off x="761999" y="2155734"/>
            <a:ext cx="3429000" cy="194001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DBMS (RDS)</a:t>
            </a:r>
          </a:p>
        </p:txBody>
      </p:sp>
      <p:sp>
        <p:nvSpPr>
          <p:cNvPr id="24" name="Rectangle 23">
            <a:extLst>
              <a:ext uri="{FF2B5EF4-FFF2-40B4-BE49-F238E27FC236}">
                <a16:creationId xmlns:a16="http://schemas.microsoft.com/office/drawing/2014/main" id="{5EFB48EC-9217-3FD0-4A8D-CB1ED598CDC4}"/>
              </a:ext>
            </a:extLst>
          </p:cNvPr>
          <p:cNvSpPr/>
          <p:nvPr/>
        </p:nvSpPr>
        <p:spPr>
          <a:xfrm>
            <a:off x="914400" y="3257550"/>
            <a:ext cx="914400" cy="6858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F8D3EF-14B8-0E3F-A95A-16A7463C9B8D}"/>
              </a:ext>
            </a:extLst>
          </p:cNvPr>
          <p:cNvSpPr/>
          <p:nvPr/>
        </p:nvSpPr>
        <p:spPr>
          <a:xfrm>
            <a:off x="1949458" y="3257550"/>
            <a:ext cx="914400" cy="6858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B377DD-B03D-701E-9A65-9159882555FD}"/>
              </a:ext>
            </a:extLst>
          </p:cNvPr>
          <p:cNvSpPr/>
          <p:nvPr/>
        </p:nvSpPr>
        <p:spPr>
          <a:xfrm>
            <a:off x="3009887" y="3251200"/>
            <a:ext cx="914400" cy="6858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54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6FCA-5AE0-374B-AF02-D24669756245}"/>
              </a:ext>
            </a:extLst>
          </p:cNvPr>
          <p:cNvSpPr>
            <a:spLocks noGrp="1"/>
          </p:cNvSpPr>
          <p:nvPr>
            <p:ph idx="1"/>
          </p:nvPr>
        </p:nvSpPr>
        <p:spPr/>
        <p:txBody>
          <a:bodyPr/>
          <a:lstStyle/>
          <a:p>
            <a:r>
              <a:rPr lang="en-US" sz="1800" dirty="0"/>
              <a:t>You are going to build 3 microservices. The exact ones you build will depend on the business/application problem you choose. My examples will be:</a:t>
            </a:r>
          </a:p>
          <a:p>
            <a:pPr lvl="1"/>
            <a:r>
              <a:rPr lang="en-US" sz="1600" dirty="0"/>
              <a:t>Customer registration and basics information. </a:t>
            </a:r>
          </a:p>
          <a:p>
            <a:pPr lvl="1"/>
            <a:r>
              <a:rPr lang="en-US" sz="1600" dirty="0"/>
              <a:t>Contact information (customer’s email, phone numbers, mailing addresses, </a:t>
            </a:r>
            <a:r>
              <a:rPr lang="en-US" sz="1600" dirty="0" err="1"/>
              <a:t>etc</a:t>
            </a:r>
            <a:r>
              <a:rPr lang="en-US" sz="1600" dirty="0"/>
              <a:t>).</a:t>
            </a:r>
          </a:p>
          <a:p>
            <a:pPr lvl="1"/>
            <a:r>
              <a:rPr lang="en-US" sz="1600" dirty="0"/>
              <a:t>Catalog (Things I am selling)</a:t>
            </a:r>
          </a:p>
          <a:p>
            <a:pPr lvl="1"/>
            <a:r>
              <a:rPr lang="en-US" sz="1600" dirty="0"/>
              <a:t>Orders (Things people have bought and their status)</a:t>
            </a:r>
          </a:p>
          <a:p>
            <a:r>
              <a:rPr lang="en-US" sz="1800" dirty="0"/>
              <a:t>Databases:</a:t>
            </a:r>
          </a:p>
          <a:p>
            <a:pPr lvl="1"/>
            <a:r>
              <a:rPr lang="en-US" sz="1600" dirty="0"/>
              <a:t>Use RDS. You can use one RDS instance with 3 separate databases.</a:t>
            </a:r>
          </a:p>
          <a:p>
            <a:pPr lvl="1"/>
            <a:r>
              <a:rPr lang="en-US" sz="1600" dirty="0"/>
              <a:t>This approach is not good, but will simplify things for you.</a:t>
            </a:r>
          </a:p>
          <a:p>
            <a:r>
              <a:rPr lang="en-US" sz="1800" dirty="0"/>
              <a:t>You will deploy the services picking one of the following for each. You must use both</a:t>
            </a:r>
          </a:p>
          <a:p>
            <a:pPr lvl="1"/>
            <a:r>
              <a:rPr lang="en-US" sz="1600" dirty="0"/>
              <a:t>EC2 – Directly on OS</a:t>
            </a:r>
          </a:p>
          <a:p>
            <a:pPr lvl="1"/>
            <a:r>
              <a:rPr lang="en-US" sz="1600" dirty="0"/>
              <a:t>Elastic Beanstalk</a:t>
            </a:r>
          </a:p>
          <a:p>
            <a:pPr lvl="1"/>
            <a:r>
              <a:rPr lang="en-US" sz="1600" strike="sngStrike" dirty="0"/>
              <a:t>In a Docker container on an EC2 instance.</a:t>
            </a:r>
          </a:p>
          <a:p>
            <a:pPr lvl="1"/>
            <a:endParaRPr lang="en-US" sz="1600" dirty="0"/>
          </a:p>
        </p:txBody>
      </p:sp>
      <p:sp>
        <p:nvSpPr>
          <p:cNvPr id="3" name="Title 2">
            <a:extLst>
              <a:ext uri="{FF2B5EF4-FFF2-40B4-BE49-F238E27FC236}">
                <a16:creationId xmlns:a16="http://schemas.microsoft.com/office/drawing/2014/main" id="{51AFE488-229E-5742-8389-CE11F4B9C417}"/>
              </a:ext>
            </a:extLst>
          </p:cNvPr>
          <p:cNvSpPr>
            <a:spLocks noGrp="1"/>
          </p:cNvSpPr>
          <p:nvPr>
            <p:ph type="title"/>
          </p:nvPr>
        </p:nvSpPr>
        <p:spPr/>
        <p:txBody>
          <a:bodyPr/>
          <a:lstStyle/>
          <a:p>
            <a:r>
              <a:rPr lang="en-US" dirty="0"/>
              <a:t>Project Sprint 1</a:t>
            </a:r>
          </a:p>
        </p:txBody>
      </p:sp>
      <p:sp>
        <p:nvSpPr>
          <p:cNvPr id="4" name="TextBox 3">
            <a:extLst>
              <a:ext uri="{FF2B5EF4-FFF2-40B4-BE49-F238E27FC236}">
                <a16:creationId xmlns:a16="http://schemas.microsoft.com/office/drawing/2014/main" id="{2EEA6E62-4118-7B46-BB2D-C20784E1401F}"/>
              </a:ext>
            </a:extLst>
          </p:cNvPr>
          <p:cNvSpPr txBox="1"/>
          <p:nvPr/>
        </p:nvSpPr>
        <p:spPr>
          <a:xfrm>
            <a:off x="5943600" y="3638550"/>
            <a:ext cx="2369303" cy="646331"/>
          </a:xfrm>
          <a:prstGeom prst="rect">
            <a:avLst/>
          </a:prstGeom>
          <a:noFill/>
        </p:spPr>
        <p:txBody>
          <a:bodyPr wrap="none" rtlCol="0">
            <a:spAutoFit/>
          </a:bodyPr>
          <a:lstStyle/>
          <a:p>
            <a:r>
              <a:rPr lang="en-US" dirty="0"/>
              <a:t>We will discuss more in</a:t>
            </a:r>
          </a:p>
          <a:p>
            <a:r>
              <a:rPr lang="en-US" dirty="0"/>
              <a:t>This lecture.</a:t>
            </a:r>
          </a:p>
        </p:txBody>
      </p:sp>
    </p:spTree>
    <p:extLst>
      <p:ext uri="{BB962C8B-B14F-4D97-AF65-F5344CB8AC3E}">
        <p14:creationId xmlns:p14="http://schemas.microsoft.com/office/powerpoint/2010/main" val="29031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37D62420-5CD1-174B-B269-074CF20B4C6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9118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8" name="TextBox 11">
            <a:extLst>
              <a:ext uri="{FF2B5EF4-FFF2-40B4-BE49-F238E27FC236}">
                <a16:creationId xmlns:a16="http://schemas.microsoft.com/office/drawing/2014/main" id="{CFA33966-6571-7741-A66D-94D307367F8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90640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u="sng" dirty="0"/>
              <a:t>Client–server</a:t>
            </a:r>
            <a:r>
              <a:rPr lang="en-US" sz="1100" u="sng"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u="sng" dirty="0"/>
              <a:t>Uniform interface</a:t>
            </a:r>
            <a:r>
              <a:rPr lang="en-US" sz="1100" u="sng"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a:t>
            </a:r>
            <a:r>
              <a:rPr lang="en-US" sz="1100" b="1" u="sng" dirty="0"/>
              <a:t>identification of resources</a:t>
            </a:r>
            <a:r>
              <a:rPr lang="en-US" sz="1100" u="sng" dirty="0"/>
              <a:t>;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microservice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REST, PaaS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8" name="TextBox 11">
            <a:extLst>
              <a:ext uri="{FF2B5EF4-FFF2-40B4-BE49-F238E27FC236}">
                <a16:creationId xmlns:a16="http://schemas.microsoft.com/office/drawing/2014/main" id="{A77F7362-C556-ED45-AD7B-B8F10A65FA65}"/>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469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4131827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640286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9" name="TextBox 11">
            <a:extLst>
              <a:ext uri="{FF2B5EF4-FFF2-40B4-BE49-F238E27FC236}">
                <a16:creationId xmlns:a16="http://schemas.microsoft.com/office/drawing/2014/main" id="{189F882D-CCA6-3546-A1C6-17F030B06A8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2345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9E97F-D8F1-2F41-8241-49107FAB546A}"/>
              </a:ext>
            </a:extLst>
          </p:cNvPr>
          <p:cNvSpPr>
            <a:spLocks noGrp="1"/>
          </p:cNvSpPr>
          <p:nvPr>
            <p:ph idx="1"/>
          </p:nvPr>
        </p:nvSpPr>
        <p:spPr>
          <a:xfrm>
            <a:off x="152400" y="514350"/>
            <a:ext cx="8839200" cy="4076700"/>
          </a:xfrm>
        </p:spPr>
        <p:txBody>
          <a:bodyPr/>
          <a:lstStyle/>
          <a:p>
            <a:pPr>
              <a:spcBef>
                <a:spcPts val="0"/>
              </a:spcBef>
              <a:spcAft>
                <a:spcPts val="200"/>
              </a:spcAft>
            </a:pPr>
            <a:r>
              <a:rPr lang="en-US" sz="1800" dirty="0"/>
              <a:t>Possible configurations:</a:t>
            </a:r>
          </a:p>
          <a:p>
            <a:pPr lvl="1">
              <a:spcBef>
                <a:spcPts val="0"/>
              </a:spcBef>
              <a:spcAft>
                <a:spcPts val="200"/>
              </a:spcAft>
            </a:pPr>
            <a:r>
              <a:rPr lang="en-US" sz="1600" dirty="0"/>
              <a:t>There are three “things:” web server, application server, DB server.</a:t>
            </a:r>
          </a:p>
          <a:p>
            <a:pPr lvl="1">
              <a:spcBef>
                <a:spcPts val="0"/>
              </a:spcBef>
              <a:spcAft>
                <a:spcPts val="200"/>
              </a:spcAft>
            </a:pPr>
            <a:r>
              <a:rPr lang="en-US" sz="1600" dirty="0"/>
              <a:t>A “thing” can be on your laptop or on AWS.</a:t>
            </a:r>
          </a:p>
          <a:p>
            <a:pPr lvl="1">
              <a:spcBef>
                <a:spcPts val="0"/>
              </a:spcBef>
              <a:spcAft>
                <a:spcPts val="200"/>
              </a:spcAft>
            </a:pPr>
            <a:r>
              <a:rPr lang="en-US" sz="1600" dirty="0"/>
              <a:t>You want your code to be the same and get</a:t>
            </a:r>
            <a:br>
              <a:rPr lang="en-US" sz="1600" dirty="0"/>
            </a:br>
            <a:r>
              <a:rPr lang="en-US" sz="1600" dirty="0"/>
              <a:t>information from the configuration.</a:t>
            </a:r>
          </a:p>
          <a:p>
            <a:pPr lvl="1">
              <a:spcBef>
                <a:spcPts val="0"/>
              </a:spcBef>
              <a:spcAft>
                <a:spcPts val="200"/>
              </a:spcAft>
            </a:pPr>
            <a:r>
              <a:rPr lang="en-US" sz="1600" dirty="0"/>
              <a:t>One simple approach is environment variables for</a:t>
            </a:r>
            <a:br>
              <a:rPr lang="en-US" sz="1600" dirty="0"/>
            </a:br>
            <a:r>
              <a:rPr lang="en-US" sz="1600" dirty="0"/>
              <a:t>web application.</a:t>
            </a:r>
          </a:p>
          <a:p>
            <a:pPr lvl="1">
              <a:spcBef>
                <a:spcPts val="0"/>
              </a:spcBef>
              <a:spcAft>
                <a:spcPts val="200"/>
              </a:spcAft>
            </a:pPr>
            <a:r>
              <a:rPr lang="en-US" sz="1600" dirty="0"/>
              <a:t>The angular application can use the URL because. Why would the cloud deployed</a:t>
            </a:r>
            <a:br>
              <a:rPr lang="en-US" sz="1600" dirty="0"/>
            </a:br>
            <a:r>
              <a:rPr lang="en-US" sz="1600" dirty="0"/>
              <a:t>angular application access your local web application.</a:t>
            </a:r>
          </a:p>
          <a:p>
            <a:pPr>
              <a:spcBef>
                <a:spcPts val="0"/>
              </a:spcBef>
              <a:spcAft>
                <a:spcPts val="200"/>
              </a:spcAft>
            </a:pPr>
            <a:r>
              <a:rPr lang="en-US" sz="1800" dirty="0"/>
              <a:t>Show code for environment variables and how to set environment variables.</a:t>
            </a:r>
          </a:p>
          <a:p>
            <a:pPr lvl="1">
              <a:spcBef>
                <a:spcPts val="0"/>
              </a:spcBef>
              <a:spcAft>
                <a:spcPts val="200"/>
              </a:spcAft>
            </a:pPr>
            <a:r>
              <a:rPr lang="en-US" sz="1600" dirty="0"/>
              <a:t>Locally in PyCharm</a:t>
            </a:r>
          </a:p>
          <a:p>
            <a:pPr lvl="1">
              <a:spcBef>
                <a:spcPts val="0"/>
              </a:spcBef>
              <a:spcAft>
                <a:spcPts val="200"/>
              </a:spcAft>
            </a:pPr>
            <a:r>
              <a:rPr lang="en-US" sz="1600" dirty="0"/>
              <a:t>On EC2 (.</a:t>
            </a:r>
            <a:r>
              <a:rPr lang="en-US" sz="1600" dirty="0" err="1"/>
              <a:t>bash_profile</a:t>
            </a:r>
            <a:r>
              <a:rPr lang="en-US" sz="1600" dirty="0"/>
              <a:t>)</a:t>
            </a:r>
          </a:p>
          <a:p>
            <a:pPr lvl="1">
              <a:spcBef>
                <a:spcPts val="0"/>
              </a:spcBef>
              <a:spcAft>
                <a:spcPts val="200"/>
              </a:spcAft>
            </a:pPr>
            <a:r>
              <a:rPr lang="en-US" sz="1600" dirty="0"/>
              <a:t>Show use of URL in Typescript.</a:t>
            </a:r>
          </a:p>
          <a:p>
            <a:pPr>
              <a:spcBef>
                <a:spcPts val="0"/>
              </a:spcBef>
              <a:spcAft>
                <a:spcPts val="200"/>
              </a:spcAft>
            </a:pPr>
            <a:r>
              <a:rPr lang="en-US" sz="1800" dirty="0"/>
              <a:t>These approaches are “OK” but there are more secure approaches.</a:t>
            </a:r>
          </a:p>
          <a:p>
            <a:pPr>
              <a:spcBef>
                <a:spcPts val="0"/>
              </a:spcBef>
              <a:spcAft>
                <a:spcPts val="200"/>
              </a:spcAft>
            </a:pPr>
            <a:r>
              <a:rPr lang="en-US" sz="1800" dirty="0"/>
              <a:t>Also, </a:t>
            </a:r>
            <a:r>
              <a:rPr lang="en-US" sz="1800" u="sng" dirty="0"/>
              <a:t>remember to set security group rules properly.</a:t>
            </a:r>
            <a:endParaRPr lang="en-US" sz="1800" dirty="0"/>
          </a:p>
        </p:txBody>
      </p:sp>
      <p:sp>
        <p:nvSpPr>
          <p:cNvPr id="3" name="Title 2">
            <a:extLst>
              <a:ext uri="{FF2B5EF4-FFF2-40B4-BE49-F238E27FC236}">
                <a16:creationId xmlns:a16="http://schemas.microsoft.com/office/drawing/2014/main" id="{B19BCA70-61BE-4C43-A816-8881842B240B}"/>
              </a:ext>
            </a:extLst>
          </p:cNvPr>
          <p:cNvSpPr>
            <a:spLocks noGrp="1"/>
          </p:cNvSpPr>
          <p:nvPr>
            <p:ph type="title"/>
          </p:nvPr>
        </p:nvSpPr>
        <p:spPr/>
        <p:txBody>
          <a:bodyPr/>
          <a:lstStyle/>
          <a:p>
            <a:r>
              <a:rPr lang="en-US" dirty="0"/>
              <a:t>Simple Flask Application – Configuration</a:t>
            </a:r>
          </a:p>
        </p:txBody>
      </p:sp>
      <p:pic>
        <p:nvPicPr>
          <p:cNvPr id="4" name="Picture 3">
            <a:extLst>
              <a:ext uri="{FF2B5EF4-FFF2-40B4-BE49-F238E27FC236}">
                <a16:creationId xmlns:a16="http://schemas.microsoft.com/office/drawing/2014/main" id="{C5AB2890-85EA-2649-A403-2A60156EB5E9}"/>
              </a:ext>
            </a:extLst>
          </p:cNvPr>
          <p:cNvPicPr>
            <a:picLocks noChangeAspect="1"/>
          </p:cNvPicPr>
          <p:nvPr/>
        </p:nvPicPr>
        <p:blipFill>
          <a:blip r:embed="rId2"/>
          <a:stretch>
            <a:fillRect/>
          </a:stretch>
        </p:blipFill>
        <p:spPr>
          <a:xfrm>
            <a:off x="5943600" y="1200150"/>
            <a:ext cx="3146846" cy="1165053"/>
          </a:xfrm>
          <a:prstGeom prst="rect">
            <a:avLst/>
          </a:prstGeom>
        </p:spPr>
      </p:pic>
    </p:spTree>
    <p:extLst>
      <p:ext uri="{BB962C8B-B14F-4D97-AF65-F5344CB8AC3E}">
        <p14:creationId xmlns:p14="http://schemas.microsoft.com/office/powerpoint/2010/main" val="3980063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19808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a:t>
            </a:r>
            <a:r>
              <a:rPr lang="en-US" sz="1800" b="1" dirty="0"/>
              <a:t>microservices.</a:t>
            </a:r>
          </a:p>
          <a:p>
            <a:r>
              <a:rPr lang="en-US" sz="1800" dirty="0"/>
              <a:t>We will focus on the “S” for now.</a:t>
            </a:r>
          </a:p>
          <a:p>
            <a:r>
              <a:rPr lang="en-US" sz="1800" dirty="0"/>
              <a:t>For our project purposes,</a:t>
            </a:r>
            <a:br>
              <a:rPr lang="en-US" sz="1800" dirty="0"/>
            </a:br>
            <a:r>
              <a:rPr lang="en-US" sz="1800" dirty="0"/>
              <a:t>a microservice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50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428536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550434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59177</TotalTime>
  <Words>3198</Words>
  <Application>Microsoft Macintosh PowerPoint</Application>
  <PresentationFormat>On-screen Show (16:9)</PresentationFormat>
  <Paragraphs>263</Paragraphs>
  <Slides>34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charter</vt:lpstr>
      <vt:lpstr>Museo For Dell</vt:lpstr>
      <vt:lpstr>Roboto</vt:lpstr>
      <vt:lpstr>Office Theme</vt:lpstr>
      <vt:lpstr>PowerPoint Presentation</vt:lpstr>
      <vt:lpstr>PowerPoint Presentation</vt:lpstr>
      <vt:lpstr>PowerPoint Presentation</vt:lpstr>
      <vt:lpstr>Simple Flask Application – Configuration</vt:lpstr>
      <vt:lpstr>Microservices</vt:lpstr>
      <vt:lpstr>Microservices</vt:lpstr>
      <vt:lpstr>SOLID Principles</vt:lpstr>
      <vt:lpstr>12 Factor Applications</vt:lpstr>
      <vt:lpstr>Microservices Scalability Cube</vt:lpstr>
      <vt:lpstr>XYZ – Scaling</vt:lpstr>
      <vt:lpstr>Patterns and Anti-patterns</vt:lpstr>
      <vt:lpstr>PowerPoint Presentation</vt:lpstr>
      <vt:lpstr>Project Sprint 1</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585</cp:revision>
  <cp:lastPrinted>2022-09-14T18:24:03Z</cp:lastPrinted>
  <dcterms:created xsi:type="dcterms:W3CDTF">2010-04-12T23:12:02Z</dcterms:created>
  <dcterms:modified xsi:type="dcterms:W3CDTF">2022-09-25T19:20:06Z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